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57" r:id="rId3"/>
    <p:sldId id="262" r:id="rId4"/>
    <p:sldId id="267" r:id="rId5"/>
    <p:sldId id="266" r:id="rId6"/>
    <p:sldId id="263" r:id="rId7"/>
    <p:sldId id="264" r:id="rId8"/>
    <p:sldId id="268" r:id="rId9"/>
    <p:sldId id="269" r:id="rId10"/>
    <p:sldId id="261" r:id="rId11"/>
    <p:sldId id="274" r:id="rId12"/>
    <p:sldId id="275" r:id="rId13"/>
    <p:sldId id="276" r:id="rId14"/>
    <p:sldId id="277" r:id="rId15"/>
    <p:sldId id="278" r:id="rId16"/>
    <p:sldId id="270" r:id="rId17"/>
    <p:sldId id="271" r:id="rId18"/>
    <p:sldId id="279" r:id="rId19"/>
    <p:sldId id="272" r:id="rId20"/>
    <p:sldId id="273" r:id="rId21"/>
    <p:sldId id="280" r:id="rId22"/>
    <p:sldId id="284" r:id="rId23"/>
    <p:sldId id="282" r:id="rId24"/>
    <p:sldId id="283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13" autoAdjust="0"/>
  </p:normalViewPr>
  <p:slideViewPr>
    <p:cSldViewPr snapToGrid="0">
      <p:cViewPr varScale="1">
        <p:scale>
          <a:sx n="89" d="100"/>
          <a:sy n="89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997BE-8F1F-454B-AFC5-13E8512A60F3}" type="datetimeFigureOut">
              <a:rPr lang="en-DE" smtClean="0"/>
              <a:t>10/01/2021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D33E9-C1DC-4A29-9B06-123372045D3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35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Herzlich Willkommen zu diesem Lernvideo, in dem gezeigt wird, wie </a:t>
            </a:r>
            <a:r>
              <a:rPr lang="de-DE" dirty="0" err="1"/>
              <a:t>git</a:t>
            </a:r>
            <a:r>
              <a:rPr lang="de-DE" dirty="0"/>
              <a:t> uns bei einer verteilten Softwareentwicklung unterstützt.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476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Branching</a:t>
            </a:r>
            <a:r>
              <a:rPr lang="de-DE" dirty="0"/>
              <a:t> ist die erste </a:t>
            </a:r>
            <a:r>
              <a:rPr lang="de-DE" dirty="0" err="1"/>
              <a:t>Branchingstrategie</a:t>
            </a:r>
            <a:r>
              <a:rPr lang="de-DE" dirty="0"/>
              <a:t>, die wir uns anschauen werden. Es ist eine einfache und offene Strategie. Das bedeutet, das dem Entwicklerteam viel Freiraum bei der Umsetzung dieser Strategie bleibt.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12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Strategie ist gut für lineare Vorgehensmodelle, wie zum Beispiel dem Wasserfallmodell geeignet.</a:t>
            </a:r>
          </a:p>
          <a:p>
            <a:r>
              <a:rPr lang="de-DE" dirty="0"/>
              <a:t>Es wird, wie der Name schon impliziert für jedes Feature des Projektes ein neuer Branch angelegt. Dadurch ist die Entwicklung eines Features separiert von der </a:t>
            </a:r>
            <a:r>
              <a:rPr lang="de-DE" dirty="0" err="1"/>
              <a:t>Mainline</a:t>
            </a:r>
            <a:r>
              <a:rPr lang="de-DE" dirty="0"/>
              <a:t>, wodurch der Entwickler ungestört an dem Feature arbeiten kann ohne, dass Probleme mit dem fertigen Release entstehen. Wurde ein Feature fertig implementiert und getestet, wird der zugehörige Feature-Branch in den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gemerged</a:t>
            </a:r>
            <a:r>
              <a:rPr lang="de-DE" dirty="0"/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250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r>
              <a:rPr lang="de-DE" dirty="0"/>
              <a:t> wirkt auf den ersten Blick im Gegensatz zu der vorherigen </a:t>
            </a:r>
            <a:r>
              <a:rPr lang="de-DE" dirty="0" err="1"/>
              <a:t>Branching</a:t>
            </a:r>
            <a:r>
              <a:rPr lang="de-DE" dirty="0"/>
              <a:t> Strategie sehr komplex, doch eigentlich verbindet </a:t>
            </a:r>
            <a:r>
              <a:rPr lang="de-DE" dirty="0" err="1"/>
              <a:t>Gitflow</a:t>
            </a:r>
            <a:r>
              <a:rPr lang="de-DE" dirty="0"/>
              <a:t> nur das Feature </a:t>
            </a:r>
            <a:r>
              <a:rPr lang="de-DE" dirty="0" err="1"/>
              <a:t>Branching</a:t>
            </a:r>
            <a:r>
              <a:rPr lang="de-DE" dirty="0"/>
              <a:t> mit agilen Vorgehensweisen. Im Gegensatz zum Feature </a:t>
            </a:r>
            <a:r>
              <a:rPr lang="de-DE" dirty="0" err="1"/>
              <a:t>Branching</a:t>
            </a:r>
            <a:r>
              <a:rPr lang="de-DE" dirty="0"/>
              <a:t> bleibt den Entwicklern jedoch weniger Freiraum.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151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bei den vorherigen Strategien befinden sich auf dem Master nur stabile und fertige Versionen des Projektes. Der Hotfix Branch dient zur Implementierung kleiner dringender Änderungen und zur Fehlerbehebung.</a:t>
            </a:r>
          </a:p>
          <a:p>
            <a:r>
              <a:rPr lang="de-DE" dirty="0"/>
              <a:t>Die eigentliche Entwicklung passiert in den beiden Feature-</a:t>
            </a:r>
            <a:r>
              <a:rPr lang="de-DE" dirty="0" err="1"/>
              <a:t>Branches</a:t>
            </a:r>
            <a:r>
              <a:rPr lang="de-DE" dirty="0"/>
              <a:t>, sobald ein Feature fertig implementiert wurde, wird es in den </a:t>
            </a:r>
            <a:r>
              <a:rPr lang="de-DE" dirty="0" err="1"/>
              <a:t>Devleop</a:t>
            </a:r>
            <a:r>
              <a:rPr lang="de-DE" dirty="0"/>
              <a:t>-Branch </a:t>
            </a:r>
            <a:r>
              <a:rPr lang="de-DE" dirty="0" err="1"/>
              <a:t>gemerged</a:t>
            </a:r>
            <a:r>
              <a:rPr lang="de-DE" dirty="0"/>
              <a:t> um </a:t>
            </a:r>
            <a:r>
              <a:rPr lang="de-DE" dirty="0" err="1"/>
              <a:t>Merg</a:t>
            </a:r>
            <a:r>
              <a:rPr lang="de-DE" dirty="0"/>
              <a:t>-Konflikte mit anderen Features zu bereinigen. Ist die Entwicklung komplett abgeschlossen wird der </a:t>
            </a:r>
            <a:r>
              <a:rPr lang="de-DE" dirty="0" err="1"/>
              <a:t>Develop</a:t>
            </a:r>
            <a:r>
              <a:rPr lang="de-DE" dirty="0"/>
              <a:t>-Branch in den Release-Branch integriert, um danach in den Master-Branch aufgenommen zu werden.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9512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Zusammenführen zweier </a:t>
            </a:r>
            <a:r>
              <a:rPr lang="de-DE" dirty="0" err="1"/>
              <a:t>Branches</a:t>
            </a:r>
            <a:r>
              <a:rPr lang="de-DE" dirty="0"/>
              <a:t> nennt man </a:t>
            </a:r>
            <a:r>
              <a:rPr lang="de-DE" dirty="0" err="1"/>
              <a:t>Merging</a:t>
            </a:r>
            <a:r>
              <a:rPr lang="de-DE" dirty="0"/>
              <a:t>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093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Somit können zwei Versionsstände eines Projektes zusammengeführt werden. </a:t>
            </a:r>
            <a:r>
              <a:rPr lang="de-DE" dirty="0" err="1"/>
              <a:t>Merge</a:t>
            </a:r>
            <a:r>
              <a:rPr lang="de-DE" dirty="0"/>
              <a:t>-konflikte entstehen, wenn in einer Datei an derselben Stelle in beiden </a:t>
            </a:r>
            <a:r>
              <a:rPr lang="de-DE" dirty="0" err="1"/>
              <a:t>Branches</a:t>
            </a:r>
            <a:r>
              <a:rPr lang="de-DE" dirty="0"/>
              <a:t> unterschiedliche Änderungen vorgenommen wurden.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9205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GIT unterstützt den Entwickler beim </a:t>
            </a:r>
            <a:r>
              <a:rPr lang="de-DE" dirty="0" err="1"/>
              <a:t>Merging</a:t>
            </a:r>
            <a:r>
              <a:rPr lang="de-DE" dirty="0"/>
              <a:t> durch eine Übersicht an geänderten Dateien mit ihren Änderungen für die beiden </a:t>
            </a:r>
            <a:r>
              <a:rPr lang="de-DE" dirty="0" err="1"/>
              <a:t>Branches</a:t>
            </a:r>
            <a:r>
              <a:rPr lang="de-DE" dirty="0"/>
              <a:t>. Dadurch kann jedes Teammitglied einen </a:t>
            </a:r>
            <a:r>
              <a:rPr lang="de-DE" dirty="0" err="1"/>
              <a:t>Merge</a:t>
            </a:r>
            <a:r>
              <a:rPr lang="de-DE" dirty="0"/>
              <a:t> durchführen, ohne selbst an den </a:t>
            </a:r>
            <a:r>
              <a:rPr lang="de-DE" dirty="0" err="1"/>
              <a:t>Branches</a:t>
            </a:r>
            <a:r>
              <a:rPr lang="de-DE" dirty="0"/>
              <a:t> gearbeitet zu haben.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632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-Konflikte sind in unserer verteilten </a:t>
            </a:r>
            <a:r>
              <a:rPr lang="de-DE" dirty="0" err="1"/>
              <a:t>Arbeitweise</a:t>
            </a:r>
            <a:r>
              <a:rPr lang="de-DE" dirty="0"/>
              <a:t> unerwünscht, um diese </a:t>
            </a:r>
            <a:r>
              <a:rPr lang="de-DE" dirty="0" err="1"/>
              <a:t>weitesgehend</a:t>
            </a:r>
            <a:r>
              <a:rPr lang="de-DE" dirty="0"/>
              <a:t> zu Vermeiden, müssen wir unsere Softwarearchitektur an unsere Arbeitsweise anpassen.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9127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Merge</a:t>
            </a:r>
            <a:r>
              <a:rPr lang="de-DE" dirty="0"/>
              <a:t>-Konflikte sind in unserer verteilten </a:t>
            </a:r>
            <a:r>
              <a:rPr lang="de-DE" dirty="0" err="1"/>
              <a:t>Arbeitweise</a:t>
            </a:r>
            <a:r>
              <a:rPr lang="de-DE" dirty="0"/>
              <a:t> unerwünscht. Um diese </a:t>
            </a:r>
            <a:r>
              <a:rPr lang="de-DE" dirty="0" err="1"/>
              <a:t>weitesgehend</a:t>
            </a:r>
            <a:r>
              <a:rPr lang="de-DE" dirty="0"/>
              <a:t> zu Vermeiden, müssen wir unsere Softwarearchitektur an unsere Arbeitsweise anpassen.</a:t>
            </a:r>
            <a:endParaRPr lang="en-DE" dirty="0"/>
          </a:p>
          <a:p>
            <a:r>
              <a:rPr lang="de-DE" dirty="0"/>
              <a:t>Die verteilte Arbeitsweise mit </a:t>
            </a:r>
            <a:r>
              <a:rPr lang="de-DE" dirty="0" err="1"/>
              <a:t>Git</a:t>
            </a:r>
            <a:r>
              <a:rPr lang="de-DE" dirty="0"/>
              <a:t> ist gut mit den Vorgehensweisen der objektorientierten Programmierung vereinbar. Die zugrundeliegende Überlegung der klar eingegrenzten Bereiche in der Objektorientierung ist nämlich genau die Arbeitsweise, die ein Team braucht, welches mit </a:t>
            </a:r>
            <a:r>
              <a:rPr lang="de-DE" dirty="0" err="1"/>
              <a:t>Git</a:t>
            </a:r>
            <a:r>
              <a:rPr lang="de-DE" dirty="0"/>
              <a:t> arbeitet, um möglichst wenige </a:t>
            </a:r>
            <a:r>
              <a:rPr lang="de-DE" dirty="0" err="1"/>
              <a:t>Merge</a:t>
            </a:r>
            <a:r>
              <a:rPr lang="de-DE" dirty="0"/>
              <a:t>-Konflikte zu erzeugen. Aufgaben verschiedener Entwickler können beim objektorientierten Programmieren auf verschiedene Objekte verteilt werden.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718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Konflikte werden effektiv vermieden, wenn an jedem Modul nur ein Entwickler arbeiten. Also ist es hilfreich, wenn Projektmodule klar voneinander abgegrenzt sind. </a:t>
            </a:r>
          </a:p>
          <a:p>
            <a:r>
              <a:rPr lang="de-DE" dirty="0"/>
              <a:t>Dieses Prinzip nennt man Modularität. Dadurch treten </a:t>
            </a:r>
            <a:r>
              <a:rPr lang="de-DE" dirty="0" err="1"/>
              <a:t>Merge</a:t>
            </a:r>
            <a:r>
              <a:rPr lang="de-DE" dirty="0"/>
              <a:t> Konflikte nur noch an Stellen auf, an denen Module zusammengeführt werden, wie zum Beispiel Interfaces.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277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Zunächst wollen wir einen kurzen Überblick über die Konzepte von GIT schaffen.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2501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Um in großen, kollaborativen Software-Bibliotheken den Überblick über Veränderungen zwischen </a:t>
            </a:r>
            <a:r>
              <a:rPr lang="de-DE" dirty="0" err="1"/>
              <a:t>Commits</a:t>
            </a:r>
            <a:r>
              <a:rPr lang="de-DE" dirty="0"/>
              <a:t> und Features der Software zu behalten, ist eine vollständige Dokumentation unerlässlich.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2788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Um in großen, kollaborativen Software-Bibliotheken den Überblick über Veränderungen zwischen </a:t>
            </a:r>
            <a:r>
              <a:rPr lang="de-DE" dirty="0" err="1"/>
              <a:t>Commits</a:t>
            </a:r>
            <a:r>
              <a:rPr lang="de-DE" dirty="0"/>
              <a:t> und Features der Software zu behalten, ist eine vollständige Dokumentation unerlässlich.</a:t>
            </a:r>
            <a:endParaRPr lang="en-DE" dirty="0"/>
          </a:p>
          <a:p>
            <a:r>
              <a:rPr lang="de-DE" dirty="0" err="1"/>
              <a:t>Git</a:t>
            </a:r>
            <a:r>
              <a:rPr lang="de-DE" dirty="0"/>
              <a:t> unterstützt das, indem es den Entwickler dazu auffordert, zu jedem Commit eine Commit-Nachricht zu verfassen. Wenn diese Commit-Messages konsequent sinnvoll formuliert sind, wird dadurch schon eine leicht nachvollziehbare Dokumentation erstellt.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265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Außerdem bieten die gängigen </a:t>
            </a:r>
            <a:r>
              <a:rPr lang="de-DE" dirty="0" err="1"/>
              <a:t>Git</a:t>
            </a:r>
            <a:r>
              <a:rPr lang="de-DE" dirty="0"/>
              <a:t>-Plattformen wie </a:t>
            </a:r>
            <a:r>
              <a:rPr lang="de-DE" dirty="0" err="1"/>
              <a:t>Github</a:t>
            </a:r>
            <a:r>
              <a:rPr lang="de-DE" dirty="0"/>
              <a:t> oder </a:t>
            </a:r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dirty="0" err="1"/>
              <a:t>Ünterstützung</a:t>
            </a:r>
            <a:r>
              <a:rPr lang="de-DE" dirty="0"/>
              <a:t> für Textformatierung in </a:t>
            </a:r>
            <a:r>
              <a:rPr lang="de-DE" dirty="0" err="1"/>
              <a:t>Markdown</a:t>
            </a:r>
            <a:r>
              <a:rPr lang="de-DE" dirty="0"/>
              <a:t>-Notation. </a:t>
            </a:r>
            <a:r>
              <a:rPr lang="de-DE" dirty="0" err="1"/>
              <a:t>Markdown</a:t>
            </a:r>
            <a:r>
              <a:rPr lang="de-DE" dirty="0"/>
              <a:t> vereinfacht das schnelle erstellen von leicht darstellbaren und übersichtlichen </a:t>
            </a:r>
            <a:r>
              <a:rPr lang="de-DE" dirty="0" err="1"/>
              <a:t>Readmes</a:t>
            </a:r>
            <a:r>
              <a:rPr lang="de-DE" dirty="0"/>
              <a:t>, </a:t>
            </a:r>
            <a:r>
              <a:rPr lang="de-DE" dirty="0" err="1"/>
              <a:t>Changelogs</a:t>
            </a:r>
            <a:r>
              <a:rPr lang="de-DE" dirty="0"/>
              <a:t> und ähnlichem.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8188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Letzlich</a:t>
            </a:r>
            <a:r>
              <a:rPr lang="de-DE" dirty="0"/>
              <a:t> ist zu Sagen, dass GIT für eine effektive verteilte Software </a:t>
            </a:r>
            <a:r>
              <a:rPr lang="de-DE" dirty="0" err="1"/>
              <a:t>entwicklung</a:t>
            </a:r>
            <a:r>
              <a:rPr lang="de-DE" dirty="0"/>
              <a:t> unabdingbar ist. Wenn wir uns noch an ein paar Grundregeln zur Arbeitsweise mit GIT halten, kann der Entwicklungsprozess nahezu Reibungslos ablaufen.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224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Wichtig sind aussagekräftige Commit-Messages, denn durch diese wird fast automatisch eine kleine Dokumentation über unser Projekt erstellt. Abstraktion unseres Codes ist auch ein wichtiges Grundprinzip, denn die Vermeidung von </a:t>
            </a:r>
            <a:r>
              <a:rPr lang="de-DE" dirty="0" err="1"/>
              <a:t>Merge</a:t>
            </a:r>
            <a:r>
              <a:rPr lang="de-DE" dirty="0"/>
              <a:t>-Konflikten beschleunigt unsere Entwicklung maßgeblich. Schließlich ist es noch hilfreich, wenn wir für unser Projekt je nach Vorgehens-Modell eine sinnvolle </a:t>
            </a:r>
            <a:r>
              <a:rPr lang="de-DE" dirty="0" err="1"/>
              <a:t>Branching</a:t>
            </a:r>
            <a:r>
              <a:rPr lang="de-DE" dirty="0"/>
              <a:t>-Strategie wählen, nach der wir unser Projekt entwickeln.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551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ist ein verteiltes Versionsverwaltungssystem, das eine nicht-lineare Entwicklung ermöglicht.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976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grundlegende Funktion von </a:t>
            </a:r>
            <a:r>
              <a:rPr lang="de-DE" dirty="0" err="1"/>
              <a:t>Git</a:t>
            </a:r>
            <a:r>
              <a:rPr lang="de-DE" dirty="0"/>
              <a:t> ist das Erstellen von </a:t>
            </a:r>
            <a:r>
              <a:rPr lang="de-DE" dirty="0" err="1"/>
              <a:t>Commits</a:t>
            </a:r>
            <a:r>
              <a:rPr lang="de-DE" dirty="0"/>
              <a:t>. Das sind Momentaufnahmen des Codes zu einer bestimmten Zeit.</a:t>
            </a:r>
          </a:p>
          <a:p>
            <a:r>
              <a:rPr lang="de-DE" dirty="0"/>
              <a:t>Bevor der Entwickler einen Commit erstellt, gibt er </a:t>
            </a:r>
            <a:r>
              <a:rPr lang="de-DE" dirty="0" err="1"/>
              <a:t>Git</a:t>
            </a:r>
            <a:r>
              <a:rPr lang="de-DE" dirty="0"/>
              <a:t> mit einer Reihe von Befehlen zu verstehen, welche Änderungen getrackt werden sollen.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086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GIT erstellt bei jedem Commit einen Schnappschuss des Projekts. Damit wird jeder zwischenstand des Projektes in </a:t>
            </a:r>
            <a:r>
              <a:rPr lang="de-DE" dirty="0" err="1"/>
              <a:t>git</a:t>
            </a:r>
            <a:r>
              <a:rPr lang="de-DE" dirty="0"/>
              <a:t> gespeichert.</a:t>
            </a:r>
          </a:p>
          <a:p>
            <a:r>
              <a:rPr lang="de-DE" dirty="0"/>
              <a:t>Der Entwickler kann in seinem </a:t>
            </a:r>
            <a:r>
              <a:rPr lang="de-DE" dirty="0" err="1"/>
              <a:t>Git</a:t>
            </a:r>
            <a:r>
              <a:rPr lang="de-DE" dirty="0"/>
              <a:t>-Repository zu einem späteren Zeitpunkt zu jedem dieser </a:t>
            </a:r>
            <a:r>
              <a:rPr lang="de-DE" dirty="0" err="1"/>
              <a:t>Commits</a:t>
            </a:r>
            <a:r>
              <a:rPr lang="de-DE" dirty="0"/>
              <a:t> wieder zurückwechseln.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2891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Branching</a:t>
            </a:r>
            <a:r>
              <a:rPr lang="de-DE" dirty="0"/>
              <a:t> ist ein Zentraler Bestandteil von GIT. In GIT wurden </a:t>
            </a:r>
            <a:r>
              <a:rPr lang="de-DE" dirty="0" err="1"/>
              <a:t>Branches</a:t>
            </a:r>
            <a:r>
              <a:rPr lang="de-DE" dirty="0"/>
              <a:t> sehr einfach und schlank implementiert, wodurch schnell und ohne Probleme mit ihnen gearbeitet werden kann.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179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In der </a:t>
            </a:r>
            <a:r>
              <a:rPr lang="en-DE" dirty="0" err="1"/>
              <a:t>verteilten</a:t>
            </a:r>
            <a:r>
              <a:rPr lang="en-DE" dirty="0"/>
              <a:t> </a:t>
            </a:r>
            <a:r>
              <a:rPr lang="en-DE" dirty="0" err="1"/>
              <a:t>Softwareentwicklung</a:t>
            </a:r>
            <a:r>
              <a:rPr lang="en-DE" dirty="0"/>
              <a:t> </a:t>
            </a:r>
            <a:r>
              <a:rPr lang="en-DE" dirty="0" err="1"/>
              <a:t>helfen</a:t>
            </a:r>
            <a:r>
              <a:rPr lang="en-DE" dirty="0"/>
              <a:t> </a:t>
            </a:r>
            <a:r>
              <a:rPr lang="en-DE" dirty="0" err="1"/>
              <a:t>sie</a:t>
            </a:r>
            <a:r>
              <a:rPr lang="en-DE" dirty="0"/>
              <a:t> </a:t>
            </a:r>
            <a:r>
              <a:rPr lang="en-DE" dirty="0" err="1"/>
              <a:t>vor</a:t>
            </a:r>
            <a:r>
              <a:rPr lang="en-DE" dirty="0"/>
              <a:t> </a:t>
            </a:r>
            <a:r>
              <a:rPr lang="en-DE" dirty="0" err="1"/>
              <a:t>allem</a:t>
            </a:r>
            <a:r>
              <a:rPr lang="en-DE" dirty="0"/>
              <a:t> den </a:t>
            </a:r>
            <a:r>
              <a:rPr lang="en-DE" dirty="0" err="1"/>
              <a:t>Entwicklern</a:t>
            </a:r>
            <a:r>
              <a:rPr lang="en-DE" dirty="0"/>
              <a:t> </a:t>
            </a:r>
            <a:r>
              <a:rPr lang="en-DE" dirty="0" err="1"/>
              <a:t>unabhängig</a:t>
            </a:r>
            <a:r>
              <a:rPr lang="en-DE" dirty="0"/>
              <a:t> und </a:t>
            </a:r>
            <a:r>
              <a:rPr lang="en-DE" dirty="0" err="1"/>
              <a:t>mit</a:t>
            </a:r>
            <a:r>
              <a:rPr lang="en-DE" dirty="0"/>
              <a:t> </a:t>
            </a:r>
            <a:r>
              <a:rPr lang="en-DE" dirty="0" err="1"/>
              <a:t>geringen</a:t>
            </a:r>
            <a:r>
              <a:rPr lang="en-DE" dirty="0"/>
              <a:t> </a:t>
            </a:r>
            <a:r>
              <a:rPr lang="en-DE" dirty="0" err="1"/>
              <a:t>Konflikten</a:t>
            </a:r>
            <a:r>
              <a:rPr lang="en-DE" dirty="0"/>
              <a:t> </a:t>
            </a:r>
            <a:r>
              <a:rPr lang="en-DE" dirty="0" err="1"/>
              <a:t>gleichzeitig</a:t>
            </a:r>
            <a:r>
              <a:rPr lang="en-DE" dirty="0"/>
              <a:t> an </a:t>
            </a:r>
            <a:r>
              <a:rPr lang="en-DE" dirty="0" err="1"/>
              <a:t>einem</a:t>
            </a:r>
            <a:r>
              <a:rPr lang="en-DE" dirty="0"/>
              <a:t> </a:t>
            </a:r>
            <a:r>
              <a:rPr lang="en-DE" dirty="0" err="1"/>
              <a:t>Projekt</a:t>
            </a:r>
            <a:r>
              <a:rPr lang="en-DE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arbeiten</a:t>
            </a:r>
            <a:r>
              <a:rPr lang="en-DE" dirty="0"/>
              <a:t>, </a:t>
            </a:r>
            <a:r>
              <a:rPr lang="en-DE" dirty="0" err="1"/>
              <a:t>wodurch</a:t>
            </a:r>
            <a:r>
              <a:rPr lang="en-DE" dirty="0"/>
              <a:t> das Team </a:t>
            </a:r>
            <a:r>
              <a:rPr lang="en-DE" dirty="0" err="1"/>
              <a:t>vor</a:t>
            </a:r>
            <a:r>
              <a:rPr lang="en-DE" dirty="0"/>
              <a:t> </a:t>
            </a:r>
            <a:r>
              <a:rPr lang="en-DE" dirty="0" err="1"/>
              <a:t>Störungen</a:t>
            </a:r>
            <a:r>
              <a:rPr lang="en-DE" dirty="0"/>
              <a:t> </a:t>
            </a:r>
            <a:r>
              <a:rPr lang="en-DE" dirty="0" err="1"/>
              <a:t>durch</a:t>
            </a:r>
            <a:r>
              <a:rPr lang="en-DE" dirty="0"/>
              <a:t> </a:t>
            </a:r>
            <a:r>
              <a:rPr lang="en-DE" dirty="0" err="1"/>
              <a:t>instabile</a:t>
            </a:r>
            <a:r>
              <a:rPr lang="en-DE" dirty="0"/>
              <a:t> Features </a:t>
            </a:r>
            <a:r>
              <a:rPr lang="en-DE" dirty="0" err="1"/>
              <a:t>geschützt</a:t>
            </a:r>
            <a:r>
              <a:rPr lang="en-DE" dirty="0"/>
              <a:t> </a:t>
            </a:r>
            <a:r>
              <a:rPr lang="en-DE" dirty="0" err="1"/>
              <a:t>ist</a:t>
            </a:r>
            <a:r>
              <a:rPr lang="en-DE" dirty="0"/>
              <a:t>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518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Branches </a:t>
            </a:r>
            <a:r>
              <a:rPr lang="en-DE" dirty="0" err="1"/>
              <a:t>sind</a:t>
            </a:r>
            <a:r>
              <a:rPr lang="en-DE" dirty="0"/>
              <a:t> </a:t>
            </a:r>
            <a:r>
              <a:rPr lang="en-DE" dirty="0" err="1"/>
              <a:t>eine</a:t>
            </a:r>
            <a:r>
              <a:rPr lang="en-DE" dirty="0"/>
              <a:t> </a:t>
            </a:r>
            <a:r>
              <a:rPr lang="en-DE" dirty="0" err="1"/>
              <a:t>Abzweigung</a:t>
            </a:r>
            <a:r>
              <a:rPr lang="en-DE" dirty="0"/>
              <a:t> von der </a:t>
            </a:r>
            <a:r>
              <a:rPr lang="en-DE" dirty="0" err="1"/>
              <a:t>Hauptentwicklungslinie</a:t>
            </a:r>
            <a:r>
              <a:rPr lang="en-DE" dirty="0"/>
              <a:t>, </a:t>
            </a:r>
            <a:r>
              <a:rPr lang="en-US" dirty="0" err="1"/>
              <a:t>welche</a:t>
            </a:r>
            <a:r>
              <a:rPr lang="en-US" dirty="0"/>
              <a:t> es</a:t>
            </a:r>
            <a:r>
              <a:rPr lang="en-DE" dirty="0"/>
              <a:t> </a:t>
            </a:r>
            <a:r>
              <a:rPr lang="en-DE" dirty="0" err="1"/>
              <a:t>ermöglicht</a:t>
            </a:r>
            <a:r>
              <a:rPr lang="en-DE" dirty="0"/>
              <a:t>, </a:t>
            </a:r>
            <a:r>
              <a:rPr lang="en-DE" dirty="0" err="1"/>
              <a:t>neue</a:t>
            </a:r>
            <a:r>
              <a:rPr lang="en-DE" dirty="0"/>
              <a:t> Features erst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DE" dirty="0" err="1"/>
              <a:t>zu</a:t>
            </a:r>
            <a:r>
              <a:rPr lang="en-DE" dirty="0"/>
              <a:t> </a:t>
            </a:r>
            <a:r>
              <a:rPr lang="en-DE" dirty="0" err="1"/>
              <a:t>implementieren</a:t>
            </a:r>
            <a:r>
              <a:rPr lang="en-DE" dirty="0"/>
              <a:t>, </a:t>
            </a:r>
            <a:r>
              <a:rPr lang="en-DE" dirty="0" err="1"/>
              <a:t>wenn</a:t>
            </a:r>
            <a:r>
              <a:rPr lang="en-DE" dirty="0"/>
              <a:t> </a:t>
            </a:r>
            <a:r>
              <a:rPr lang="en-DE" dirty="0" err="1"/>
              <a:t>sie</a:t>
            </a:r>
            <a:r>
              <a:rPr lang="en-DE" dirty="0"/>
              <a:t> </a:t>
            </a:r>
            <a:r>
              <a:rPr lang="en-DE" dirty="0" err="1"/>
              <a:t>wirklich</a:t>
            </a:r>
            <a:r>
              <a:rPr lang="en-DE" dirty="0"/>
              <a:t> </a:t>
            </a:r>
            <a:r>
              <a:rPr lang="en-DE" dirty="0" err="1"/>
              <a:t>fertig</a:t>
            </a:r>
            <a:r>
              <a:rPr lang="en-DE" dirty="0"/>
              <a:t> </a:t>
            </a:r>
            <a:r>
              <a:rPr lang="en-DE" dirty="0" err="1"/>
              <a:t>sind</a:t>
            </a:r>
            <a:r>
              <a:rPr lang="en-DE" dirty="0"/>
              <a:t>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3395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Durchgeführt wird das </a:t>
            </a:r>
            <a:r>
              <a:rPr lang="de-DE" dirty="0" err="1"/>
              <a:t>Branching</a:t>
            </a:r>
            <a:r>
              <a:rPr lang="de-DE" dirty="0"/>
              <a:t> nach einer bestimmten Strategie, die eine Art Vorgehensmodell der Entwicklung vorgibt. So erhält jeder Branch einen bestimmten </a:t>
            </a:r>
            <a:r>
              <a:rPr lang="de-DE" dirty="0" err="1"/>
              <a:t>Zweck.Branching</a:t>
            </a:r>
            <a:r>
              <a:rPr lang="de-DE" dirty="0"/>
              <a:t> Strategien helfen vor allem dem Projektmanagement bei der Organisation und bei der Unterstützung von Vorgehensmodellen wie </a:t>
            </a:r>
            <a:r>
              <a:rPr lang="de-DE" dirty="0" err="1"/>
              <a:t>Scrum</a:t>
            </a:r>
            <a:r>
              <a:rPr lang="de-DE" dirty="0"/>
              <a:t>. </a:t>
            </a:r>
            <a:r>
              <a:rPr lang="de-DE" dirty="0" err="1"/>
              <a:t>Branching</a:t>
            </a:r>
            <a:r>
              <a:rPr lang="de-DE" dirty="0"/>
              <a:t> Strategien sorgen aber auch für einen gewisse Ordnung innerhalb des Entwicklungsprozesses.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D33E9-C1DC-4A29-9B06-123372045D34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1946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B77C7-3B75-4D81-BD56-54DBCB858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7F656B-F8AB-4A03-B109-BC6DE5222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C3865A-6124-4900-8196-9994DCB8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C3235D-CFC7-41DA-BB1A-24B269EE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F3CA9-FBD6-415D-8C9C-8D18FC52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4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C3A7-6910-4D37-8D34-4323B6A4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61386B0-2A55-4EA9-869D-7FEA5944A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557368-1737-4D03-B29D-3982896F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291BF8-1261-4CC7-8947-7A042254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F276C6-D1AA-4D6C-B554-6465D257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32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AC23BEF-D9F6-4026-9B9F-7A6E0B4E3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464A0A-6838-449F-B13D-0ECBE56ED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951DFC-C1ED-4F48-B654-22E839A3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F85E68-2E70-4FCE-A063-8AE9FF37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DE9C9-1E5D-4A16-9723-0F3BCEA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6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7C105-956B-472E-8CEE-7262816F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7186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Git">
            <a:extLst>
              <a:ext uri="{FF2B5EF4-FFF2-40B4-BE49-F238E27FC236}">
                <a16:creationId xmlns:a16="http://schemas.microsoft.com/office/drawing/2014/main" id="{29A5B066-9C7D-45FB-9E6E-8B91B79B9A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4" y="326530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8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01012-ABC6-4861-A9E1-AB897D45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39CF9D-A60D-494D-9A9E-E34072F11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1C3F6-AC45-4292-9CD2-E118B0B2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9370C0-E3C9-4D9A-8D50-18FBF891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91925-A6A4-465D-A96E-3B62A747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67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DB2AA-815D-4A0A-A4D0-8A0CCB37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AE91F9-26C7-4421-AB36-C6C5660A4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07DBA-C649-45ED-A21A-4740C41C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1AF1E3-7B46-409E-BDF8-609A62A9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C9EB6D-D838-441F-9E19-284FC33A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62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9CEBD-D388-4E90-B12E-73C00788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323961-A6FE-4F49-A121-B40FF39CF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A010983-95D9-49F3-A542-18FAE8C13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48CB30-DB11-4D17-9107-4AFEA6D9D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29207D-7E04-4EA5-8205-6C2DC37E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F167C2-2C50-4282-8E85-4855A762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63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B218A3-BBE0-4696-AF51-B95BD077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72931B-0A8D-42C2-A914-47E111EF8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89C946-CC4E-41ED-A300-09987FC77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355E0C-D1DA-4BE2-BFB5-9624F6BBE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CDB9292-D739-4712-8789-B16313F91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A98347-EDCD-4881-8299-1BACB1DB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2EE382B-D1F4-4985-9ED2-921DFD7C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364FC3B-FE5C-4C2B-809A-DEB05588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86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C036F-124E-4164-B3C7-B260B6A0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CF6D93-9E9F-4796-AEC1-0E429AE7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581E03-3F23-43CB-AEE2-FC63097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E6AB25-97FF-4D77-8603-9F26A06E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6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DE1877-424B-4543-BA1A-C44DA6019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0A3BA1-FADC-4750-8456-6C0F98DB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92BF34-F86A-4FA7-848F-89B8827B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0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D35FA-B895-4EB1-9199-5021CC6F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38243-8AD0-449F-9EDC-443AE2864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D6F672-7A23-487C-BC00-ABB7E432D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D2F955-4D5C-4293-9CAE-3EF6DEEB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C75587-874C-4669-99EC-3AA41A9A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855357-D70F-4543-ACA5-936C5922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30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872C2-2EDD-4268-9B27-33FCF84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8B046EE-11F4-4D3A-B367-317B19A701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F9BAC2-D55E-4410-AE6A-4A56FBAD8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A2DAF0-7CA5-456C-A269-83A7436E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11DD11-78E4-4FE0-915E-DC24D42B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A3580C-E07A-4806-B0C9-675177E9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97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0BE873C-5FD0-449E-AFF1-A39C9324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88F009-709B-4DDC-B1A2-A4DC95393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EC9268-5246-41F5-A339-BFA5A043C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43522-27C6-4791-ABB3-161725402031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9D55FC-DC24-4AA1-99A2-5643D5C96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286627-20E7-49F1-A629-95B1D3819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EFF4A-4531-4FC9-86B7-3E355EE4CD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968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76DE5-982A-44BB-8B09-7AD0A09E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92" y="346392"/>
            <a:ext cx="11323616" cy="339187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de-DE" sz="7200" b="1" spc="100" dirty="0"/>
              <a:t>Verteilte</a:t>
            </a:r>
            <a:r>
              <a:rPr lang="de-DE" sz="7200" b="1" dirty="0"/>
              <a:t> Softwareentwicklung</a:t>
            </a:r>
            <a:br>
              <a:rPr lang="de-DE" sz="7200" b="1" dirty="0"/>
            </a:br>
            <a:r>
              <a:rPr lang="de-DE" sz="7200" b="1" dirty="0"/>
              <a:t>mit </a:t>
            </a:r>
            <a:r>
              <a:rPr lang="de-DE" sz="7200" b="1" dirty="0" err="1"/>
              <a:t>git</a:t>
            </a:r>
            <a:endParaRPr lang="de-DE" sz="7200" b="1" dirty="0"/>
          </a:p>
        </p:txBody>
      </p:sp>
      <p:pic>
        <p:nvPicPr>
          <p:cNvPr id="3" name="Picture 2" descr="Git">
            <a:extLst>
              <a:ext uri="{FF2B5EF4-FFF2-40B4-BE49-F238E27FC236}">
                <a16:creationId xmlns:a16="http://schemas.microsoft.com/office/drawing/2014/main" id="{D1CB6E53-D39A-42B7-B5ED-C8473D15D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4291888"/>
            <a:ext cx="4165600" cy="174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3B6E673-BC55-42F3-A0EB-E591087481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86" y="4309890"/>
            <a:ext cx="5224434" cy="1764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5740BE-6B58-422E-BD31-D4D36A050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8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5"/>
    </mc:Choice>
    <mc:Fallback>
      <p:transition spd="slow" advTm="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Feature </a:t>
            </a:r>
            <a:r>
              <a:rPr lang="de-DE" sz="7600" b="1" dirty="0" err="1"/>
              <a:t>Branching</a:t>
            </a:r>
            <a:endParaRPr lang="de-DE" sz="7600" b="1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00A2CD0-83F3-446E-81A9-79FA8EC3F017}"/>
              </a:ext>
            </a:extLst>
          </p:cNvPr>
          <p:cNvSpPr txBox="1"/>
          <p:nvPr/>
        </p:nvSpPr>
        <p:spPr>
          <a:xfrm>
            <a:off x="411480" y="342900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Einfache, offene </a:t>
            </a:r>
            <a:r>
              <a:rPr lang="de-DE" sz="6000" dirty="0" err="1"/>
              <a:t>Stragtegie</a:t>
            </a:r>
            <a:endParaRPr lang="de-DE" sz="6000" dirty="0"/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5DA4006-FD72-4AE2-83C7-93B2E5263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1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0"/>
    </mc:Choice>
    <mc:Fallback>
      <p:transition spd="slow" advTm="1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Feature </a:t>
            </a:r>
            <a:r>
              <a:rPr lang="de-DE" sz="7600" b="1" dirty="0" err="1"/>
              <a:t>Branching</a:t>
            </a:r>
            <a:endParaRPr lang="de-DE" sz="7600" b="1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00A2CD0-83F3-446E-81A9-79FA8EC3F017}"/>
              </a:ext>
            </a:extLst>
          </p:cNvPr>
          <p:cNvSpPr txBox="1"/>
          <p:nvPr/>
        </p:nvSpPr>
        <p:spPr>
          <a:xfrm>
            <a:off x="411480" y="3429000"/>
            <a:ext cx="11369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Geeignet für lineare Vorgehensmodelle</a:t>
            </a:r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7FBBE68-BD76-4963-8F92-F2CA395A0D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2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"/>
    </mc:Choice>
    <mc:Fallback>
      <p:transition spd="slow" advTm="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Feature </a:t>
            </a:r>
            <a:r>
              <a:rPr lang="de-DE" sz="7600" b="1" dirty="0" err="1"/>
              <a:t>Branching</a:t>
            </a:r>
            <a:endParaRPr lang="de-DE" sz="7600" b="1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5972ACA-C3BA-4976-B143-52ABB3C1E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0" y="3324975"/>
            <a:ext cx="10757667" cy="2582873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DC8E515-58D2-4975-934F-7DA2980C8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9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3"/>
    </mc:Choice>
    <mc:Fallback>
      <p:transition spd="slow" advTm="3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Gitflow</a:t>
            </a:r>
            <a:endParaRPr lang="de-DE" sz="7600" b="1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A387680-EA75-4DD2-BFD0-78C7EB9749C7}"/>
              </a:ext>
            </a:extLst>
          </p:cNvPr>
          <p:cNvSpPr txBox="1"/>
          <p:nvPr/>
        </p:nvSpPr>
        <p:spPr>
          <a:xfrm>
            <a:off x="411480" y="342900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Komplexere, konkrete Strategie</a:t>
            </a:r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662A6E6-F080-4804-95A0-9B2B9CDA1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6"/>
    </mc:Choice>
    <mc:Fallback>
      <p:transition spd="slow" advTm="15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Gitflow</a:t>
            </a:r>
            <a:endParaRPr lang="de-DE" sz="7600" b="1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A387680-EA75-4DD2-BFD0-78C7EB9749C7}"/>
              </a:ext>
            </a:extLst>
          </p:cNvPr>
          <p:cNvSpPr txBox="1"/>
          <p:nvPr/>
        </p:nvSpPr>
        <p:spPr>
          <a:xfrm>
            <a:off x="411480" y="342900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Ideal für Agile Vorgehensmodelle</a:t>
            </a:r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02A1FA4-552E-4CF8-B492-BC73397F3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2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"/>
    </mc:Choice>
    <mc:Fallback>
      <p:transition spd="slow" advTm="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3C0CDCD-DF72-4D21-8B77-4F6DDCA680D6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Gitflow</a:t>
            </a:r>
            <a:endParaRPr lang="de-DE" sz="76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EE92A6B-3085-4C21-94E9-A8FBDC290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77" y="3061337"/>
            <a:ext cx="9650846" cy="325855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48A4554-CFC8-4F88-848B-86C41D1D5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6"/>
    </mc:Choice>
    <mc:Fallback>
      <p:transition spd="slow" advTm="35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89346D4-A192-40DC-B21B-7155D504E00D}"/>
              </a:ext>
            </a:extLst>
          </p:cNvPr>
          <p:cNvSpPr txBox="1"/>
          <p:nvPr/>
        </p:nvSpPr>
        <p:spPr>
          <a:xfrm>
            <a:off x="883920" y="2798058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Merging</a:t>
            </a:r>
            <a:endParaRPr lang="de-DE" sz="7600" b="1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7450368-F9DD-4DD0-9614-49B77E81E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1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6"/>
    </mc:Choice>
    <mc:Fallback>
      <p:transition spd="slow" advTm="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EBD09580-CC80-47FA-9F22-007B1A2FE4D9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Merging</a:t>
            </a:r>
            <a:endParaRPr lang="de-DE" sz="7600" b="1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87BC8DF-C076-4AEB-BDBC-E6482F6FED44}"/>
              </a:ext>
            </a:extLst>
          </p:cNvPr>
          <p:cNvSpPr txBox="1"/>
          <p:nvPr/>
        </p:nvSpPr>
        <p:spPr>
          <a:xfrm>
            <a:off x="411480" y="342900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Zusammenführen von 2 </a:t>
            </a:r>
            <a:r>
              <a:rPr lang="de-DE" sz="6000" dirty="0" err="1"/>
              <a:t>Branches</a:t>
            </a:r>
            <a:endParaRPr lang="de-DE" sz="6000" dirty="0"/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7236BFC-86BC-4345-AD33-965053166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5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2"/>
    </mc:Choice>
    <mc:Fallback>
      <p:transition spd="slow" advTm="1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EBD09580-CC80-47FA-9F22-007B1A2FE4D9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Merging</a:t>
            </a:r>
            <a:endParaRPr lang="de-DE" sz="7600" b="1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C070EA6-1139-4977-A2D4-BFEDEF91F2DF}"/>
              </a:ext>
            </a:extLst>
          </p:cNvPr>
          <p:cNvSpPr txBox="1"/>
          <p:nvPr/>
        </p:nvSpPr>
        <p:spPr>
          <a:xfrm>
            <a:off x="411480" y="342900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 err="1"/>
              <a:t>Merge</a:t>
            </a:r>
            <a:r>
              <a:rPr lang="de-DE" sz="6000" dirty="0"/>
              <a:t>-Konflikte</a:t>
            </a:r>
          </a:p>
          <a:p>
            <a:pPr algn="ctr"/>
            <a:r>
              <a:rPr lang="de-DE" sz="6000" dirty="0"/>
              <a:t>	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4281A36-918F-49F5-9BAE-23D6C94EF275}"/>
              </a:ext>
            </a:extLst>
          </p:cNvPr>
          <p:cNvSpPr txBox="1"/>
          <p:nvPr/>
        </p:nvSpPr>
        <p:spPr>
          <a:xfrm>
            <a:off x="411480" y="4703249"/>
            <a:ext cx="11369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/>
              <a:t>Weitgehende Hilfen von </a:t>
            </a:r>
            <a:r>
              <a:rPr lang="de-DE" sz="4000" dirty="0" err="1"/>
              <a:t>git</a:t>
            </a:r>
            <a:endParaRPr lang="de-DE" sz="4000" dirty="0"/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E3F8B09-065C-4D13-96DA-7829D466A0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88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2"/>
    </mc:Choice>
    <mc:Fallback>
      <p:transition spd="slow" advTm="1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CAAC656-7174-4C75-9FE4-7085694FD4E0}"/>
              </a:ext>
            </a:extLst>
          </p:cNvPr>
          <p:cNvSpPr txBox="1"/>
          <p:nvPr/>
        </p:nvSpPr>
        <p:spPr>
          <a:xfrm>
            <a:off x="883920" y="2798058"/>
            <a:ext cx="104241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Anforderungen an die </a:t>
            </a:r>
          </a:p>
          <a:p>
            <a:pPr algn="ctr"/>
            <a:r>
              <a:rPr lang="de-DE" sz="7600" b="1" dirty="0"/>
              <a:t>Architektur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1F60111-B4E7-4B29-86D5-CD999EF94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4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9"/>
    </mc:Choice>
    <mc:Fallback>
      <p:transition spd="slow" advTm="1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60E80173-F89A-439E-B3F4-6C5EE82B31CE}"/>
              </a:ext>
            </a:extLst>
          </p:cNvPr>
          <p:cNvSpPr txBox="1"/>
          <p:nvPr/>
        </p:nvSpPr>
        <p:spPr>
          <a:xfrm>
            <a:off x="883920" y="2798058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Überblick über </a:t>
            </a:r>
            <a:r>
              <a:rPr lang="de-DE" sz="7600" b="1" dirty="0" err="1"/>
              <a:t>git</a:t>
            </a:r>
            <a:endParaRPr lang="de-DE" sz="7600" b="1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B3AF6E3-A6E6-4E2B-A190-84E118C82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3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7"/>
    </mc:Choice>
    <mc:Fallback>
      <p:transition spd="slow" advTm="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775221-EB7C-4BD6-855E-4A59F8CBC065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Architektur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FFC8C5-A61A-4A69-93D5-8643A44B7B53}"/>
              </a:ext>
            </a:extLst>
          </p:cNvPr>
          <p:cNvSpPr txBox="1"/>
          <p:nvPr/>
        </p:nvSpPr>
        <p:spPr>
          <a:xfrm>
            <a:off x="411480" y="3429000"/>
            <a:ext cx="11369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Objektorientierte Programmierung gut geeignet</a:t>
            </a:r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E8F4C58-296B-49D2-BFF7-952B782CA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0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71"/>
    </mc:Choice>
    <mc:Fallback>
      <p:transition spd="slow" advTm="3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775221-EB7C-4BD6-855E-4A59F8CBC065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Architektur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FFC8C5-A61A-4A69-93D5-8643A44B7B53}"/>
              </a:ext>
            </a:extLst>
          </p:cNvPr>
          <p:cNvSpPr txBox="1"/>
          <p:nvPr/>
        </p:nvSpPr>
        <p:spPr>
          <a:xfrm>
            <a:off x="411480" y="359049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Modularität im Code </a:t>
            </a:r>
          </a:p>
          <a:p>
            <a:pPr algn="ctr"/>
            <a:r>
              <a:rPr lang="de-DE" sz="6000" dirty="0"/>
              <a:t>wichtig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6F4EB9F-6E17-471A-B68B-FA34DCCB7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6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2"/>
    </mc:Choice>
    <mc:Fallback>
      <p:transition spd="slow" advTm="2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89346D4-A192-40DC-B21B-7155D504E00D}"/>
              </a:ext>
            </a:extLst>
          </p:cNvPr>
          <p:cNvSpPr txBox="1"/>
          <p:nvPr/>
        </p:nvSpPr>
        <p:spPr>
          <a:xfrm>
            <a:off x="883920" y="2798058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Projekt-Dokumentation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A0302C-8493-4507-B260-996C62B09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3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6"/>
    </mc:Choice>
    <mc:Fallback>
      <p:transition spd="slow" advTm="11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775221-EB7C-4BD6-855E-4A59F8CBC065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Dokumentation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FFC8C5-A61A-4A69-93D5-8643A44B7B53}"/>
              </a:ext>
            </a:extLst>
          </p:cNvPr>
          <p:cNvSpPr txBox="1"/>
          <p:nvPr/>
        </p:nvSpPr>
        <p:spPr>
          <a:xfrm>
            <a:off x="411480" y="359049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Commit Messages für</a:t>
            </a:r>
          </a:p>
          <a:p>
            <a:pPr algn="ctr"/>
            <a:r>
              <a:rPr lang="de-DE" sz="6000" dirty="0"/>
              <a:t>automatische Doku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8D8248D-4E9C-443D-88FA-7C42DCF8F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1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06"/>
    </mc:Choice>
    <mc:Fallback>
      <p:transition spd="slow" advTm="15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775221-EB7C-4BD6-855E-4A59F8CBC065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Dokumentation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CFFC8C5-A61A-4A69-93D5-8643A44B7B53}"/>
              </a:ext>
            </a:extLst>
          </p:cNvPr>
          <p:cNvSpPr txBox="1"/>
          <p:nvPr/>
        </p:nvSpPr>
        <p:spPr>
          <a:xfrm>
            <a:off x="411480" y="359049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GIT-Dienste bieten</a:t>
            </a:r>
          </a:p>
          <a:p>
            <a:pPr algn="ctr"/>
            <a:r>
              <a:rPr lang="de-DE" sz="6000" dirty="0" err="1"/>
              <a:t>Markdown</a:t>
            </a:r>
            <a:r>
              <a:rPr lang="de-DE" sz="6000" dirty="0"/>
              <a:t> Implementierung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F1C313E-0193-4A52-9192-34079786D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2"/>
    </mc:Choice>
    <mc:Fallback>
      <p:transition spd="slow" advTm="14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89346D4-A192-40DC-B21B-7155D504E00D}"/>
              </a:ext>
            </a:extLst>
          </p:cNvPr>
          <p:cNvSpPr txBox="1"/>
          <p:nvPr/>
        </p:nvSpPr>
        <p:spPr>
          <a:xfrm>
            <a:off x="883920" y="2798058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Fazit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503CE44-B8A5-4926-9FE4-5F6BEE2E4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"/>
    </mc:Choice>
    <mc:Fallback>
      <p:transition spd="slow" advTm="1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D01E384-3712-4E34-B85A-D94C6552EA01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Fazit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34A5521-120C-4C3D-A4E8-8D5ECC251AB8}"/>
              </a:ext>
            </a:extLst>
          </p:cNvPr>
          <p:cNvSpPr txBox="1"/>
          <p:nvPr/>
        </p:nvSpPr>
        <p:spPr>
          <a:xfrm>
            <a:off x="411480" y="3590490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dirty="0"/>
              <a:t>GIT ist unabdingbar für verteilte Softwareentwicklung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7173BAB-72C3-45FD-87DD-9FA51D42D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8"/>
    </mc:Choice>
    <mc:Fallback>
      <p:transition spd="slow" advTm="1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FD01E384-3712-4E34-B85A-D94C6552EA01}"/>
              </a:ext>
            </a:extLst>
          </p:cNvPr>
          <p:cNvSpPr txBox="1"/>
          <p:nvPr/>
        </p:nvSpPr>
        <p:spPr>
          <a:xfrm>
            <a:off x="883920" y="1547841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/>
              <a:t>Fazit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34A5521-120C-4C3D-A4E8-8D5ECC251AB8}"/>
              </a:ext>
            </a:extLst>
          </p:cNvPr>
          <p:cNvSpPr txBox="1"/>
          <p:nvPr/>
        </p:nvSpPr>
        <p:spPr>
          <a:xfrm>
            <a:off x="411480" y="3343085"/>
            <a:ext cx="113690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Sinnvolle Commit-Messages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Modularität im Code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de-DE" sz="6000" dirty="0"/>
              <a:t>Sinnvolle </a:t>
            </a:r>
            <a:r>
              <a:rPr lang="de-DE" sz="6000" dirty="0" err="1"/>
              <a:t>Branching</a:t>
            </a:r>
            <a:r>
              <a:rPr lang="de-DE" sz="6000" dirty="0"/>
              <a:t> Strategie	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EFF0255-B74C-4EF4-AC01-F132C7F65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1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6"/>
    </mc:Choice>
    <mc:Fallback>
      <p:transition spd="slow" advTm="25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849A2CF-160C-44A5-8FE1-0C1FEEC98055}"/>
              </a:ext>
            </a:extLst>
          </p:cNvPr>
          <p:cNvSpPr txBox="1"/>
          <p:nvPr/>
        </p:nvSpPr>
        <p:spPr>
          <a:xfrm>
            <a:off x="411480" y="2787898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Verteiltes Versionsverwaltungssystem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F73732D-B3BE-4C8D-B2FE-26FDAD338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8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8"/>
    </mc:Choice>
    <mc:Fallback>
      <p:transition spd="slow" advTm="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849A2CF-160C-44A5-8FE1-0C1FEEC98055}"/>
              </a:ext>
            </a:extLst>
          </p:cNvPr>
          <p:cNvSpPr txBox="1"/>
          <p:nvPr/>
        </p:nvSpPr>
        <p:spPr>
          <a:xfrm>
            <a:off x="411480" y="1736373"/>
            <a:ext cx="11369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Grundfunktion: </a:t>
            </a:r>
            <a:r>
              <a:rPr lang="de-DE" sz="6000" dirty="0" err="1"/>
              <a:t>Commits</a:t>
            </a:r>
            <a:endParaRPr lang="de-DE" sz="60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DEBCFA8E-D26E-4635-94AB-80597495F696}"/>
              </a:ext>
            </a:extLst>
          </p:cNvPr>
          <p:cNvSpPr/>
          <p:nvPr/>
        </p:nvSpPr>
        <p:spPr>
          <a:xfrm>
            <a:off x="1590006" y="4003039"/>
            <a:ext cx="9011987" cy="2316851"/>
          </a:xfrm>
          <a:prstGeom prst="roundRect">
            <a:avLst/>
          </a:prstGeom>
          <a:solidFill>
            <a:srgbClr val="D4E2D4"/>
          </a:solidFill>
          <a:ln>
            <a:solidFill>
              <a:srgbClr val="9BB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EB3C93F-5044-467E-8D45-0C84B23C5B4C}"/>
              </a:ext>
            </a:extLst>
          </p:cNvPr>
          <p:cNvSpPr txBox="1"/>
          <p:nvPr/>
        </p:nvSpPr>
        <p:spPr>
          <a:xfrm>
            <a:off x="1990099" y="4038079"/>
            <a:ext cx="36394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commit</a:t>
            </a:r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add</a:t>
            </a:r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rm</a:t>
            </a:r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B22F8E0-DE62-45BC-AB71-1E12ECD30D70}"/>
              </a:ext>
            </a:extLst>
          </p:cNvPr>
          <p:cNvSpPr txBox="1"/>
          <p:nvPr/>
        </p:nvSpPr>
        <p:spPr>
          <a:xfrm>
            <a:off x="6005748" y="4038079"/>
            <a:ext cx="36394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push</a:t>
            </a:r>
          </a:p>
          <a:p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pull</a:t>
            </a:r>
          </a:p>
          <a:p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de-DE" sz="2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800" b="1" dirty="0" err="1">
                <a:solidFill>
                  <a:schemeClr val="bg1">
                    <a:lumMod val="50000"/>
                  </a:schemeClr>
                </a:solidFill>
              </a:rPr>
              <a:t>clone</a:t>
            </a:r>
            <a:endParaRPr lang="de-DE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FFEF806B-4746-408A-9405-7BE04DFCE648}"/>
              </a:ext>
            </a:extLst>
          </p:cNvPr>
          <p:cNvSpPr txBox="1"/>
          <p:nvPr/>
        </p:nvSpPr>
        <p:spPr>
          <a:xfrm>
            <a:off x="411480" y="2752036"/>
            <a:ext cx="11369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Bedienung durch Befehle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8626097-40E1-462B-B226-750035AB27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7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7"/>
    </mc:Choice>
    <mc:Fallback>
      <p:transition spd="slow" advTm="17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543039A-4243-4EE0-B069-64212ED9C49E}"/>
              </a:ext>
            </a:extLst>
          </p:cNvPr>
          <p:cNvSpPr txBox="1"/>
          <p:nvPr/>
        </p:nvSpPr>
        <p:spPr>
          <a:xfrm>
            <a:off x="411480" y="2787898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Jeder Commit bildet Snapshot des Projekts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873EEC7-6145-4994-9705-4391FF3F6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4"/>
    </mc:Choice>
    <mc:Fallback>
      <p:transition spd="slow" advTm="1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4BC69A2D-55A1-4BEA-871C-26191C941A4B}"/>
              </a:ext>
            </a:extLst>
          </p:cNvPr>
          <p:cNvSpPr txBox="1"/>
          <p:nvPr/>
        </p:nvSpPr>
        <p:spPr>
          <a:xfrm>
            <a:off x="883920" y="2798058"/>
            <a:ext cx="104241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600" b="1" dirty="0" err="1"/>
              <a:t>Branching</a:t>
            </a:r>
            <a:endParaRPr lang="de-DE" sz="7600" b="1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02F46FC-A0C9-4506-826C-B2071AFC9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6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2"/>
    </mc:Choice>
    <mc:Fallback>
      <p:transition spd="slow" advTm="10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6D0E5BFF-B4AD-4F36-A088-79AB629C7919}"/>
              </a:ext>
            </a:extLst>
          </p:cNvPr>
          <p:cNvSpPr txBox="1"/>
          <p:nvPr/>
        </p:nvSpPr>
        <p:spPr>
          <a:xfrm>
            <a:off x="411480" y="2787898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Mittelpunkt verteilter</a:t>
            </a:r>
          </a:p>
          <a:p>
            <a:pPr algn="ctr"/>
            <a:r>
              <a:rPr lang="de-DE" sz="6000" dirty="0"/>
              <a:t>Softwareentwicklung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4281DA0-0D42-4245-8A9F-DBC1D3D97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6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6"/>
    </mc:Choice>
    <mc:Fallback>
      <p:transition spd="slow" advTm="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6D0E5BFF-B4AD-4F36-A088-79AB629C7919}"/>
              </a:ext>
            </a:extLst>
          </p:cNvPr>
          <p:cNvSpPr txBox="1"/>
          <p:nvPr/>
        </p:nvSpPr>
        <p:spPr>
          <a:xfrm>
            <a:off x="411480" y="2459504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Abzweigung von Hauptlinie</a:t>
            </a:r>
          </a:p>
          <a:p>
            <a:pPr algn="ctr"/>
            <a:r>
              <a:rPr lang="de-DE" sz="6000" dirty="0"/>
              <a:t>	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C5EF1C9-DD2E-43AC-8DFB-BE448638A576}"/>
              </a:ext>
            </a:extLst>
          </p:cNvPr>
          <p:cNvSpPr txBox="1"/>
          <p:nvPr/>
        </p:nvSpPr>
        <p:spPr>
          <a:xfrm>
            <a:off x="411480" y="3995678"/>
            <a:ext cx="113690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Ermöglicht Arbeit, ohne die </a:t>
            </a:r>
          </a:p>
          <a:p>
            <a:pPr algn="ctr"/>
            <a:r>
              <a:rPr lang="de-DE" sz="4800" dirty="0"/>
              <a:t>Hauptlinie zu verändern</a:t>
            </a:r>
          </a:p>
          <a:p>
            <a:pPr algn="ctr"/>
            <a:r>
              <a:rPr lang="de-DE" sz="6000" dirty="0"/>
              <a:t>	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7BA9D9B-C980-4039-9F84-6ECC87C93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6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00"/>
    </mc:Choice>
    <mc:Fallback>
      <p:transition spd="slow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03CECF94-5682-4BB4-B089-672AA0F2D455}"/>
              </a:ext>
            </a:extLst>
          </p:cNvPr>
          <p:cNvSpPr>
            <a:spLocks noChangeAspect="1"/>
          </p:cNvSpPr>
          <p:nvPr/>
        </p:nvSpPr>
        <p:spPr>
          <a:xfrm>
            <a:off x="28954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lussdiagramm: Verbinder 2">
            <a:extLst>
              <a:ext uri="{FF2B5EF4-FFF2-40B4-BE49-F238E27FC236}">
                <a16:creationId xmlns:a16="http://schemas.microsoft.com/office/drawing/2014/main" id="{5B1E2240-513B-4053-A60F-38B051956F3F}"/>
              </a:ext>
            </a:extLst>
          </p:cNvPr>
          <p:cNvSpPr>
            <a:spLocks noChangeAspect="1"/>
          </p:cNvSpPr>
          <p:nvPr/>
        </p:nvSpPr>
        <p:spPr>
          <a:xfrm>
            <a:off x="415183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lussdiagramm: Verbinder 3">
            <a:extLst>
              <a:ext uri="{FF2B5EF4-FFF2-40B4-BE49-F238E27FC236}">
                <a16:creationId xmlns:a16="http://schemas.microsoft.com/office/drawing/2014/main" id="{AA40887C-5420-4D72-B0C2-C38781EAE3BD}"/>
              </a:ext>
            </a:extLst>
          </p:cNvPr>
          <p:cNvSpPr>
            <a:spLocks noChangeAspect="1"/>
          </p:cNvSpPr>
          <p:nvPr/>
        </p:nvSpPr>
        <p:spPr>
          <a:xfrm>
            <a:off x="352482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B3A7E316-B3C3-4353-9B64-BB3619732F50}"/>
              </a:ext>
            </a:extLst>
          </p:cNvPr>
          <p:cNvSpPr>
            <a:spLocks noChangeAspect="1"/>
          </p:cNvSpPr>
          <p:nvPr/>
        </p:nvSpPr>
        <p:spPr>
          <a:xfrm>
            <a:off x="477883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 w="63500">
            <a:solidFill>
              <a:srgbClr val="DF78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AC98878D-105F-4776-8674-504B119A6C78}"/>
              </a:ext>
            </a:extLst>
          </p:cNvPr>
          <p:cNvSpPr>
            <a:spLocks noChangeAspect="1"/>
          </p:cNvSpPr>
          <p:nvPr/>
        </p:nvSpPr>
        <p:spPr>
          <a:xfrm>
            <a:off x="603801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ussdiagramm: Verbinder 6">
            <a:extLst>
              <a:ext uri="{FF2B5EF4-FFF2-40B4-BE49-F238E27FC236}">
                <a16:creationId xmlns:a16="http://schemas.microsoft.com/office/drawing/2014/main" id="{A6B92AAA-D6C1-41FD-B0FE-944F20A376CC}"/>
              </a:ext>
            </a:extLst>
          </p:cNvPr>
          <p:cNvSpPr>
            <a:spLocks noChangeAspect="1"/>
          </p:cNvSpPr>
          <p:nvPr/>
        </p:nvSpPr>
        <p:spPr>
          <a:xfrm>
            <a:off x="5413410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Verbinder 7">
            <a:extLst>
              <a:ext uri="{FF2B5EF4-FFF2-40B4-BE49-F238E27FC236}">
                <a16:creationId xmlns:a16="http://schemas.microsoft.com/office/drawing/2014/main" id="{C9882A95-0EEB-4005-AF40-6B0436A6FEAC}"/>
              </a:ext>
            </a:extLst>
          </p:cNvPr>
          <p:cNvSpPr>
            <a:spLocks noChangeAspect="1"/>
          </p:cNvSpPr>
          <p:nvPr/>
        </p:nvSpPr>
        <p:spPr>
          <a:xfrm>
            <a:off x="792543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ussdiagramm: Verbinder 8">
            <a:extLst>
              <a:ext uri="{FF2B5EF4-FFF2-40B4-BE49-F238E27FC236}">
                <a16:creationId xmlns:a16="http://schemas.microsoft.com/office/drawing/2014/main" id="{B7A37657-06A5-4325-9464-80E81823C156}"/>
              </a:ext>
            </a:extLst>
          </p:cNvPr>
          <p:cNvSpPr>
            <a:spLocks noChangeAspect="1"/>
          </p:cNvSpPr>
          <p:nvPr/>
        </p:nvSpPr>
        <p:spPr>
          <a:xfrm>
            <a:off x="918825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lussdiagramm: Verbinder 9">
            <a:extLst>
              <a:ext uri="{FF2B5EF4-FFF2-40B4-BE49-F238E27FC236}">
                <a16:creationId xmlns:a16="http://schemas.microsoft.com/office/drawing/2014/main" id="{90BF3B89-9119-4142-AE6F-BE2BC75C6512}"/>
              </a:ext>
            </a:extLst>
          </p:cNvPr>
          <p:cNvSpPr>
            <a:spLocks noChangeAspect="1"/>
          </p:cNvSpPr>
          <p:nvPr/>
        </p:nvSpPr>
        <p:spPr>
          <a:xfrm>
            <a:off x="8556848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E37E9627-633E-4EB9-8392-5946EBE13E99}"/>
              </a:ext>
            </a:extLst>
          </p:cNvPr>
          <p:cNvSpPr>
            <a:spLocks noChangeAspect="1"/>
          </p:cNvSpPr>
          <p:nvPr/>
        </p:nvSpPr>
        <p:spPr>
          <a:xfrm>
            <a:off x="10451078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lussdiagramm: Verbinder 11">
            <a:extLst>
              <a:ext uri="{FF2B5EF4-FFF2-40B4-BE49-F238E27FC236}">
                <a16:creationId xmlns:a16="http://schemas.microsoft.com/office/drawing/2014/main" id="{F6983B36-8B73-481D-ADCC-02B0AF118B79}"/>
              </a:ext>
            </a:extLst>
          </p:cNvPr>
          <p:cNvSpPr>
            <a:spLocks noChangeAspect="1"/>
          </p:cNvSpPr>
          <p:nvPr/>
        </p:nvSpPr>
        <p:spPr>
          <a:xfrm>
            <a:off x="9820009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741A7D96-92C6-4D79-845D-DE0A5040DD54}"/>
              </a:ext>
            </a:extLst>
          </p:cNvPr>
          <p:cNvSpPr>
            <a:spLocks noChangeAspect="1"/>
          </p:cNvSpPr>
          <p:nvPr/>
        </p:nvSpPr>
        <p:spPr>
          <a:xfrm>
            <a:off x="7300834" y="1080000"/>
            <a:ext cx="227149" cy="228967"/>
          </a:xfrm>
          <a:prstGeom prst="flowChartConnector">
            <a:avLst/>
          </a:prstGeom>
          <a:solidFill>
            <a:srgbClr val="D4E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93167EA2-F933-46A2-8F18-458F12FA518E}"/>
              </a:ext>
            </a:extLst>
          </p:cNvPr>
          <p:cNvSpPr>
            <a:spLocks noChangeAspect="1"/>
          </p:cNvSpPr>
          <p:nvPr/>
        </p:nvSpPr>
        <p:spPr>
          <a:xfrm>
            <a:off x="6669083" y="538109"/>
            <a:ext cx="227149" cy="228967"/>
          </a:xfrm>
          <a:prstGeom prst="flowChartConnector">
            <a:avLst/>
          </a:prstGeom>
          <a:solidFill>
            <a:srgbClr val="EC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70D8798-6597-48A7-B5F9-BB1FA4CB118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3122627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37018E0-FEBA-4192-B100-7E854D9B5E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15258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44F1323E-2473-4AE5-A74E-E9B39C86712D}"/>
              </a:ext>
            </a:extLst>
          </p:cNvPr>
          <p:cNvCxnSpPr>
            <a:cxnSpLocks/>
            <a:stCxn id="14" idx="6"/>
            <a:endCxn id="8" idx="2"/>
          </p:cNvCxnSpPr>
          <p:nvPr/>
        </p:nvCxnSpPr>
        <p:spPr>
          <a:xfrm>
            <a:off x="6896232" y="652593"/>
            <a:ext cx="10292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FF810EA-9607-4908-8029-AA39A0CBA6ED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4378982" y="652593"/>
            <a:ext cx="22901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47055FA-B7E1-4286-9070-7F9B4F085FC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9415407" y="652593"/>
            <a:ext cx="1035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krümmt 58">
            <a:extLst>
              <a:ext uri="{FF2B5EF4-FFF2-40B4-BE49-F238E27FC236}">
                <a16:creationId xmlns:a16="http://schemas.microsoft.com/office/drawing/2014/main" id="{33122F49-CA6D-42DF-BB0F-4FD5CFA22C7C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>
            <a:off x="3122627" y="652593"/>
            <a:ext cx="402201" cy="541891"/>
          </a:xfrm>
          <a:prstGeom prst="curved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er: gekrümmt 60">
            <a:extLst>
              <a:ext uri="{FF2B5EF4-FFF2-40B4-BE49-F238E27FC236}">
                <a16:creationId xmlns:a16="http://schemas.microsoft.com/office/drawing/2014/main" id="{EE16FCB3-25E4-45E4-A76A-931EE1F7B05F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rot="10800000" flipV="1">
            <a:off x="6265163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krümmt 61">
            <a:extLst>
              <a:ext uri="{FF2B5EF4-FFF2-40B4-BE49-F238E27FC236}">
                <a16:creationId xmlns:a16="http://schemas.microsoft.com/office/drawing/2014/main" id="{DB072BA9-CE20-4B7B-8AB4-D57FC31FB2EB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4378982" y="652593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Verbinder: gekrümmt 62">
            <a:extLst>
              <a:ext uri="{FF2B5EF4-FFF2-40B4-BE49-F238E27FC236}">
                <a16:creationId xmlns:a16="http://schemas.microsoft.com/office/drawing/2014/main" id="{DBEF2779-884D-4555-B255-F70E9172DBFF}"/>
              </a:ext>
            </a:extLst>
          </p:cNvPr>
          <p:cNvCxnSpPr>
            <a:cxnSpLocks/>
            <a:stCxn id="3" idx="2"/>
            <a:endCxn id="4" idx="6"/>
          </p:cNvCxnSpPr>
          <p:nvPr/>
        </p:nvCxnSpPr>
        <p:spPr>
          <a:xfrm rot="10800000" flipV="1">
            <a:off x="3751977" y="652592"/>
            <a:ext cx="399856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Verbinder: gekrümmt 63">
            <a:extLst>
              <a:ext uri="{FF2B5EF4-FFF2-40B4-BE49-F238E27FC236}">
                <a16:creationId xmlns:a16="http://schemas.microsoft.com/office/drawing/2014/main" id="{B34040D5-1008-49DF-ACC9-B4C989C1847E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9415407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Verbinder: gekrümmt 64">
            <a:extLst>
              <a:ext uri="{FF2B5EF4-FFF2-40B4-BE49-F238E27FC236}">
                <a16:creationId xmlns:a16="http://schemas.microsoft.com/office/drawing/2014/main" id="{B4C359A9-BA08-4268-AE18-D74E043D8CD4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rot="10800000" flipV="1">
            <a:off x="8783998" y="652592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Verbinder: gekrümmt 65">
            <a:extLst>
              <a:ext uri="{FF2B5EF4-FFF2-40B4-BE49-F238E27FC236}">
                <a16:creationId xmlns:a16="http://schemas.microsoft.com/office/drawing/2014/main" id="{D5F42921-3654-40AC-AFCE-75CCDDE7351D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8152587" y="652593"/>
            <a:ext cx="404261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Verbinder: gekrümmt 66">
            <a:extLst>
              <a:ext uri="{FF2B5EF4-FFF2-40B4-BE49-F238E27FC236}">
                <a16:creationId xmlns:a16="http://schemas.microsoft.com/office/drawing/2014/main" id="{C4545090-E1DF-4586-85B3-BC3626E3E3D6}"/>
              </a:ext>
            </a:extLst>
          </p:cNvPr>
          <p:cNvCxnSpPr>
            <a:cxnSpLocks/>
            <a:stCxn id="8" idx="2"/>
            <a:endCxn id="13" idx="6"/>
          </p:cNvCxnSpPr>
          <p:nvPr/>
        </p:nvCxnSpPr>
        <p:spPr>
          <a:xfrm rot="10800000" flipV="1">
            <a:off x="7527984" y="652592"/>
            <a:ext cx="397455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Verbinder: gekrümmt 67">
            <a:extLst>
              <a:ext uri="{FF2B5EF4-FFF2-40B4-BE49-F238E27FC236}">
                <a16:creationId xmlns:a16="http://schemas.microsoft.com/office/drawing/2014/main" id="{833C678B-D0BE-418A-8329-2D9336B08A38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6896232" y="652593"/>
            <a:ext cx="404602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312460F8-CCC7-413C-B4EB-70B7D4BC4398}"/>
              </a:ext>
            </a:extLst>
          </p:cNvPr>
          <p:cNvCxnSpPr>
            <a:cxnSpLocks/>
            <a:stCxn id="11" idx="2"/>
            <a:endCxn id="12" idx="6"/>
          </p:cNvCxnSpPr>
          <p:nvPr/>
        </p:nvCxnSpPr>
        <p:spPr>
          <a:xfrm rot="10800000" flipV="1">
            <a:off x="10047158" y="652592"/>
            <a:ext cx="403920" cy="541891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A144BF58-5E22-4756-B5E6-94D0B184E42C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5640559" y="1194484"/>
            <a:ext cx="397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8DB704C6-E3B1-4259-8303-E6F29ECF64FD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5005987" y="1194484"/>
            <a:ext cx="40742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6D0E5BFF-B4AD-4F36-A088-79AB629C7919}"/>
              </a:ext>
            </a:extLst>
          </p:cNvPr>
          <p:cNvSpPr txBox="1"/>
          <p:nvPr/>
        </p:nvSpPr>
        <p:spPr>
          <a:xfrm>
            <a:off x="411480" y="2787898"/>
            <a:ext cx="1136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dirty="0"/>
              <a:t>Vorgehen nach </a:t>
            </a:r>
            <a:r>
              <a:rPr lang="de-DE" sz="6000" dirty="0" err="1"/>
              <a:t>Branching</a:t>
            </a:r>
            <a:r>
              <a:rPr lang="de-DE" sz="6000" dirty="0"/>
              <a:t> Strategien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E34BA5E-C23E-40A5-94F8-15BE847D9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9"/>
    </mc:Choice>
    <mc:Fallback>
      <p:transition spd="slow" advTm="2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1139</Words>
  <Application>Microsoft Office PowerPoint</Application>
  <PresentationFormat>Widescreen</PresentationFormat>
  <Paragraphs>125</Paragraphs>
  <Slides>27</Slides>
  <Notes>24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Verteilte Softwareentwicklung mit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Verteilte Softwareentwicklung mit git</dc:title>
  <dc:creator>Ben Keller</dc:creator>
  <cp:lastModifiedBy>Benjamin Arff</cp:lastModifiedBy>
  <cp:revision>5</cp:revision>
  <dcterms:created xsi:type="dcterms:W3CDTF">2021-01-10T13:26:44Z</dcterms:created>
  <dcterms:modified xsi:type="dcterms:W3CDTF">2021-01-10T15:38:30Z</dcterms:modified>
</cp:coreProperties>
</file>